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276" r:id="rId3"/>
    <p:sldId id="278" r:id="rId4"/>
    <p:sldId id="281" r:id="rId5"/>
    <p:sldId id="282" r:id="rId6"/>
    <p:sldId id="274" r:id="rId7"/>
    <p:sldId id="27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94"/>
    <p:restoredTop sz="77273"/>
  </p:normalViewPr>
  <p:slideViewPr>
    <p:cSldViewPr snapToGrid="0" snapToObjects="1">
      <p:cViewPr varScale="1">
        <p:scale>
          <a:sx n="88" d="100"/>
          <a:sy n="88" d="100"/>
        </p:scale>
        <p:origin x="1640" y="19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10/9/24</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Lesson 2, we </a:t>
            </a:r>
            <a:r>
              <a:rPr lang="en-US" baseline="0" dirty="0"/>
              <a:t>met our cow and calf.</a:t>
            </a:r>
          </a:p>
          <a:p>
            <a:r>
              <a:rPr lang="en-US" baseline="0" dirty="0"/>
              <a:t>We learned about </a:t>
            </a:r>
          </a:p>
          <a:p>
            <a:pPr marL="171450" indent="-171450">
              <a:buFontTx/>
              <a:buChar char="-"/>
            </a:pPr>
            <a:r>
              <a:rPr lang="en-US" baseline="0" dirty="0"/>
              <a:t>Their breed</a:t>
            </a:r>
          </a:p>
          <a:p>
            <a:pPr marL="171450" indent="-171450">
              <a:buFontTx/>
              <a:buChar char="-"/>
            </a:pPr>
            <a:r>
              <a:rPr lang="en-US" baseline="0" dirty="0"/>
              <a:t>Safety around animals</a:t>
            </a:r>
          </a:p>
          <a:p>
            <a:pPr marL="171450" indent="-171450">
              <a:buFontTx/>
              <a:buChar char="-"/>
            </a:pPr>
            <a:r>
              <a:rPr lang="en-US" baseline="0" dirty="0"/>
              <a:t>How the calf is cared for after birth</a:t>
            </a:r>
          </a:p>
          <a:p>
            <a:pPr marL="628650" lvl="1" indent="-171450">
              <a:buFontTx/>
              <a:buChar char="-"/>
            </a:pPr>
            <a:r>
              <a:rPr lang="en-US" baseline="0" dirty="0"/>
              <a:t>Colostrum – nutrients and antibodies</a:t>
            </a:r>
          </a:p>
          <a:p>
            <a:pPr marL="628650" lvl="1" indent="-171450">
              <a:buFontTx/>
              <a:buChar char="-"/>
            </a:pPr>
            <a:r>
              <a:rPr lang="en-US" baseline="0" dirty="0"/>
              <a:t>Ear Tags</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Reflect on the following items discussed in the video: </a:t>
            </a:r>
          </a:p>
          <a:p>
            <a:pPr fontAlgn="base"/>
            <a:r>
              <a:rPr lang="en-US" sz="1200" kern="1200" dirty="0">
                <a:solidFill>
                  <a:schemeClr val="tx1"/>
                </a:solidFill>
                <a:effectLst/>
                <a:latin typeface="+mn-lt"/>
                <a:ea typeface="+mn-ea"/>
                <a:cs typeface="+mn-cs"/>
              </a:rPr>
              <a:t>What do people need to survive? Food, Water, Shelter</a:t>
            </a:r>
          </a:p>
          <a:p>
            <a:pPr fontAlgn="base"/>
            <a:r>
              <a:rPr lang="en-US" sz="1200" kern="1200" dirty="0">
                <a:solidFill>
                  <a:schemeClr val="tx1"/>
                </a:solidFill>
                <a:effectLst/>
                <a:latin typeface="+mn-lt"/>
                <a:ea typeface="+mn-ea"/>
                <a:cs typeface="+mn-cs"/>
              </a:rPr>
              <a:t>What do animals need to survive? Food, Water, Shelter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What is the cow’s environment? </a:t>
            </a:r>
          </a:p>
          <a:p>
            <a:pPr lvl="0" fontAlgn="base"/>
            <a:r>
              <a:rPr lang="en-US" sz="1200" kern="1200" dirty="0">
                <a:solidFill>
                  <a:schemeClr val="tx1"/>
                </a:solidFill>
                <a:effectLst/>
                <a:latin typeface="+mn-lt"/>
                <a:ea typeface="+mn-ea"/>
                <a:cs typeface="+mn-cs"/>
              </a:rPr>
              <a:t>(1) Food </a:t>
            </a:r>
          </a:p>
          <a:p>
            <a:pPr lvl="0" fontAlgn="base"/>
            <a:r>
              <a:rPr lang="en-US" sz="1200" kern="1200" dirty="0">
                <a:solidFill>
                  <a:schemeClr val="tx1"/>
                </a:solidFill>
                <a:effectLst/>
                <a:latin typeface="+mn-lt"/>
                <a:ea typeface="+mn-ea"/>
                <a:cs typeface="+mn-cs"/>
              </a:rPr>
              <a:t>(2) Water </a:t>
            </a:r>
          </a:p>
          <a:p>
            <a:pPr lvl="0" fontAlgn="base"/>
            <a:r>
              <a:rPr lang="en-US" sz="1200" kern="1200" dirty="0">
                <a:solidFill>
                  <a:schemeClr val="tx1"/>
                </a:solidFill>
                <a:effectLst/>
                <a:latin typeface="+mn-lt"/>
                <a:ea typeface="+mn-ea"/>
                <a:cs typeface="+mn-cs"/>
              </a:rPr>
              <a:t>(3) Shelter ((4) milking parlor, bedding, cleanliness, etc.)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2949033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14860074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AAF67E6-CCD6-D747-2270-B4E8DD113AEC}"/>
              </a:ext>
            </a:extLst>
          </p:cNvPr>
          <p:cNvSpPr>
            <a:spLocks noGrp="1"/>
          </p:cNvSpPr>
          <p:nvPr>
            <p:ph type="pic" sz="quarter" idx="13"/>
          </p:nvPr>
        </p:nvSpPr>
        <p:spPr>
          <a:xfrm>
            <a:off x="7540625" y="0"/>
            <a:ext cx="4651375" cy="6858000"/>
          </a:xfrm>
        </p:spPr>
        <p:txBody>
          <a:bodyPr/>
          <a:lstStyle/>
          <a:p>
            <a:r>
              <a:rPr lang="en-US"/>
              <a:t>Click icon to add picture</a:t>
            </a:r>
          </a:p>
        </p:txBody>
      </p:sp>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25811"/>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2903574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02C12917-EF5C-3166-2748-50CC29414D91}"/>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A3FD59B-C6FF-0CC9-8371-8345BF3C93F9}"/>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A893AA7B-08D4-3F46-BCF2-15550B1EBC77}"/>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F05EE326-53FF-23D8-3228-796F78111217}"/>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45CE2459-12D9-72D3-7040-69175B933D16}"/>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0DE9384-0A7A-9A5A-A099-6567C03B45E6}"/>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6E49EF7-A9B9-72F0-AB0B-2ECC8FF69E40}"/>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C1EC404E-24B6-8C9F-0A4E-CD427177C802}"/>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7B85852-0846-9F73-589D-D33661D1828A}"/>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99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27CCFA39-7878-845F-7053-C438866EE1EB}"/>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45EDBE8-A190-FA87-7270-7F911DAEAC93}"/>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FEAA231A-7FC9-C5F2-8300-26445D3E8A61}"/>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6" name="Content Placeholder 13">
            <a:extLst>
              <a:ext uri="{FF2B5EF4-FFF2-40B4-BE49-F238E27FC236}">
                <a16:creationId xmlns:a16="http://schemas.microsoft.com/office/drawing/2014/main" id="{2DF26A4C-D09D-3D5D-BFF4-6F87A4F4F1F2}"/>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5518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51990BB-1B58-C27A-FDA6-D3597D8D85C2}"/>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7C9969A-1071-3639-FBCC-80F23F193DCD}"/>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4" name="Content Placeholder 13">
            <a:extLst>
              <a:ext uri="{FF2B5EF4-FFF2-40B4-BE49-F238E27FC236}">
                <a16:creationId xmlns:a16="http://schemas.microsoft.com/office/drawing/2014/main" id="{55C4C8CA-B172-3ECF-9A76-FE51627758A8}"/>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69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83BC85-5995-CA9D-5B2B-F1E83E3DA7A5}"/>
              </a:ext>
            </a:extLst>
          </p:cNvPr>
          <p:cNvSpPr>
            <a:spLocks noGrp="1"/>
          </p:cNvSpPr>
          <p:nvPr>
            <p:ph type="title"/>
          </p:nvPr>
        </p:nvSpPr>
        <p:spPr>
          <a:xfrm>
            <a:off x="626164" y="809297"/>
            <a:ext cx="9639784" cy="1205037"/>
          </a:xfrm>
        </p:spPr>
        <p:txBody>
          <a:bodyPr/>
          <a:lstStyle>
            <a:lvl1pPr>
              <a:defRPr>
                <a:latin typeface="Palatino" pitchFamily="2" charset="77"/>
                <a:ea typeface="Palatino" pitchFamily="2" charset="77"/>
              </a:defRPr>
            </a:lvl1pPr>
          </a:lstStyle>
          <a:p>
            <a:r>
              <a:rPr lang="en-US" dirty="0">
                <a:solidFill>
                  <a:srgbClr val="0033A0"/>
                </a:solidFill>
                <a:latin typeface="Noto Serif" panose="02020502060505020204" pitchFamily="18" charset="0"/>
                <a:ea typeface="Noto Serif" panose="02020502060505020204" pitchFamily="18" charset="0"/>
                <a:cs typeface="Noto Serif" panose="02020502060505020204" pitchFamily="18" charset="0"/>
              </a:rPr>
              <a:t>Click to edit Master title style</a:t>
            </a:r>
          </a:p>
        </p:txBody>
      </p:sp>
      <p:cxnSp>
        <p:nvCxnSpPr>
          <p:cNvPr id="9" name="Straight Connector 8">
            <a:extLst>
              <a:ext uri="{FF2B5EF4-FFF2-40B4-BE49-F238E27FC236}">
                <a16:creationId xmlns:a16="http://schemas.microsoft.com/office/drawing/2014/main" id="{E081A39A-73A9-1711-68EF-3A9C70C1D7CD}"/>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userDrawn="1"/>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19269"/>
            <a:ext cx="1093788" cy="1116013"/>
          </a:xfrm>
        </p:spPr>
        <p:txBody>
          <a:bodyPr/>
          <a:lstStyle/>
          <a:p>
            <a:r>
              <a:rPr lang="en-US"/>
              <a:t>Click icon to add picture</a:t>
            </a:r>
          </a:p>
        </p:txBody>
      </p:sp>
      <p:sp>
        <p:nvSpPr>
          <p:cNvPr id="2" name="TextBox 1">
            <a:extLst>
              <a:ext uri="{FF2B5EF4-FFF2-40B4-BE49-F238E27FC236}">
                <a16:creationId xmlns:a16="http://schemas.microsoft.com/office/drawing/2014/main" id="{E9AE8379-917B-F1A4-770D-E98BAE1BDA75}"/>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3" name="TextBox 2">
            <a:extLst>
              <a:ext uri="{FF2B5EF4-FFF2-40B4-BE49-F238E27FC236}">
                <a16:creationId xmlns:a16="http://schemas.microsoft.com/office/drawing/2014/main" id="{480B8964-14B9-230F-2932-84AADEA259A8}"/>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08C4DC42-0B88-B475-3937-83C32849D480}"/>
              </a:ext>
            </a:extLst>
          </p:cNvPr>
          <p:cNvSpPr>
            <a:spLocks noGrp="1"/>
          </p:cNvSpPr>
          <p:nvPr>
            <p:ph type="body" sz="quarter" idx="15"/>
          </p:nvPr>
        </p:nvSpPr>
        <p:spPr>
          <a:xfrm>
            <a:off x="1985963" y="2144713"/>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7282AE09-CA62-E394-31D0-0B7D9AEDDEED}"/>
              </a:ext>
            </a:extLst>
          </p:cNvPr>
          <p:cNvSpPr>
            <a:spLocks noGrp="1"/>
          </p:cNvSpPr>
          <p:nvPr>
            <p:ph type="body" sz="quarter" idx="16"/>
          </p:nvPr>
        </p:nvSpPr>
        <p:spPr>
          <a:xfrm>
            <a:off x="1985963" y="36576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BE65D410-6341-19BC-F807-D2990C85F6A5}"/>
              </a:ext>
            </a:extLst>
          </p:cNvPr>
          <p:cNvSpPr>
            <a:spLocks noGrp="1"/>
          </p:cNvSpPr>
          <p:nvPr>
            <p:ph type="body" sz="quarter" idx="17"/>
          </p:nvPr>
        </p:nvSpPr>
        <p:spPr>
          <a:xfrm>
            <a:off x="1985963" y="51054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817231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EDEE8C-E645-E4E2-C74B-1B97A617B75C}"/>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E6966D48-7ABC-9C07-4DF8-574B1205379E}"/>
              </a:ext>
            </a:extLst>
          </p:cNvPr>
          <p:cNvSpPr txBox="1"/>
          <p:nvPr userDrawn="1"/>
        </p:nvSpPr>
        <p:spPr>
          <a:xfrm>
            <a:off x="371744" y="2322246"/>
            <a:ext cx="11385916" cy="2097353"/>
          </a:xfrm>
          <a:prstGeom prst="rect">
            <a:avLst/>
          </a:prstGeom>
          <a:noFill/>
        </p:spPr>
        <p:txBody>
          <a:bodyPr wrap="square" lIns="0" tIns="0" rIns="0" bIns="0" numCol="1" spcCol="274320" rtlCol="0">
            <a:noAutofit/>
          </a:bodyPr>
          <a:lstStyle/>
          <a:p>
            <a:pPr>
              <a:spcBef>
                <a:spcPts val="901"/>
              </a:spcBef>
            </a:pPr>
            <a:r>
              <a:rPr lang="en-US" sz="1200" dirty="0">
                <a:latin typeface="Arial" panose="020B0604020202020204" pitchFamily="34" charset="0"/>
                <a:cs typeface="Arial" panose="020B0604020202020204" pitchFamily="34" charset="0"/>
              </a:rPr>
              <a:t>In accordance with Federal law and U.S. Department of Agriculture (USDA) civil rights regulations and policies, this institution is prohibited from discriminating on the basis of race, color, national origin, sex, age, disability, and reprisal or retaliation for prior civil rights activity. (Not all prohibited bases apply to all programs.)</a:t>
            </a:r>
          </a:p>
          <a:p>
            <a:pPr>
              <a:spcBef>
                <a:spcPts val="901"/>
              </a:spcBef>
            </a:pPr>
            <a:r>
              <a:rPr lang="en-US" sz="1200" dirty="0">
                <a:latin typeface="Arial" panose="020B0604020202020204" pitchFamily="34" charset="0"/>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and American Sign Language) should contact the responsible State or local Agency that administers the program or USDA’s TARGET Center at </a:t>
            </a:r>
            <a:r>
              <a:rPr lang="en-US" sz="1200" b="1" dirty="0">
                <a:latin typeface="Arial" panose="020B0604020202020204" pitchFamily="34" charset="0"/>
                <a:cs typeface="Arial" panose="020B0604020202020204" pitchFamily="34" charset="0"/>
              </a:rPr>
              <a:t>(202) 720-2600</a:t>
            </a:r>
            <a:r>
              <a:rPr lang="en-US" sz="1200" dirty="0">
                <a:latin typeface="Arial" panose="020B0604020202020204" pitchFamily="34" charset="0"/>
                <a:cs typeface="Arial" panose="020B0604020202020204" pitchFamily="34" charset="0"/>
              </a:rPr>
              <a:t> (voice and TTY) or contact USDA through the Federal Relay Service at </a:t>
            </a:r>
            <a:r>
              <a:rPr lang="en-US" sz="1200" b="1" dirty="0">
                <a:latin typeface="Arial" panose="020B0604020202020204" pitchFamily="34" charset="0"/>
                <a:cs typeface="Arial" panose="020B0604020202020204" pitchFamily="34" charset="0"/>
              </a:rPr>
              <a:t>(800) 877-8339</a:t>
            </a:r>
            <a:r>
              <a:rPr lang="en-US" sz="1200" dirty="0">
                <a:latin typeface="Arial" panose="020B0604020202020204" pitchFamily="34" charset="0"/>
                <a:cs typeface="Arial" panose="020B0604020202020204" pitchFamily="34" charset="0"/>
              </a:rPr>
              <a:t>.</a:t>
            </a:r>
          </a:p>
          <a:p>
            <a:pPr>
              <a:spcBef>
                <a:spcPts val="901"/>
              </a:spcBef>
            </a:pPr>
            <a:r>
              <a:rPr lang="en-US" sz="1200" dirty="0">
                <a:latin typeface="Arial" panose="020B0604020202020204" pitchFamily="34" charset="0"/>
                <a:cs typeface="Arial" panose="020B0604020202020204" pitchFamily="34" charset="0"/>
              </a:rPr>
              <a:t>To file a program discrimination complaint, a complainant should complete a Form AD-3027, USDA Program Discrimination Complaint Form, which can be obtained online, at </a:t>
            </a:r>
            <a:r>
              <a:rPr lang="en-US" sz="1200" dirty="0">
                <a:latin typeface="Arial" panose="020B0604020202020204" pitchFamily="34" charset="0"/>
                <a:cs typeface="Arial" panose="020B0604020202020204" pitchFamily="34" charset="0"/>
                <a:hlinkClick r:id="rId3"/>
              </a:rPr>
              <a:t>www.usda.gov/sites/default/files/documents/usda-program-discrimination-complaint-form.pdf</a:t>
            </a:r>
            <a:r>
              <a:rPr lang="en-US" sz="1200" dirty="0">
                <a:latin typeface="Arial" panose="020B0604020202020204" pitchFamily="34" charset="0"/>
                <a:cs typeface="Arial" panose="020B0604020202020204" pitchFamily="34" charset="0"/>
              </a:rPr>
              <a:t>, from any USDA office, by calling </a:t>
            </a:r>
            <a:r>
              <a:rPr lang="en-US" sz="1200" b="1" dirty="0">
                <a:latin typeface="Arial" panose="020B0604020202020204" pitchFamily="34" charset="0"/>
                <a:cs typeface="Arial" panose="020B0604020202020204" pitchFamily="34" charset="0"/>
              </a:rPr>
              <a:t>(866) 632-9992</a:t>
            </a:r>
            <a:r>
              <a:rPr lang="en-US" sz="1200" dirty="0">
                <a:latin typeface="Arial" panose="020B0604020202020204" pitchFamily="34" charset="0"/>
                <a:cs typeface="Arial" panose="020B0604020202020204" pitchFamily="34" charset="0"/>
              </a:rPr>
              <a:t>, or by writing a letter addressed to USDA. The letter must contain the complainant’s name, address, telephone number, and a written description of the alleged discriminatory action in sufficient detail to inform the Assistant Secretary for Civil Rights (ASCR) about the nature and date of an alleged civil rights violation. The completed AD-3027 form or letter must be submitted to USDA by:</a:t>
            </a:r>
          </a:p>
        </p:txBody>
      </p:sp>
      <p:sp>
        <p:nvSpPr>
          <p:cNvPr id="10" name="TextBox 9">
            <a:extLst>
              <a:ext uri="{FF2B5EF4-FFF2-40B4-BE49-F238E27FC236}">
                <a16:creationId xmlns:a16="http://schemas.microsoft.com/office/drawing/2014/main" id="{492CBE49-7B06-A9B8-46DB-18C38441BABD}"/>
              </a:ext>
            </a:extLst>
          </p:cNvPr>
          <p:cNvSpPr txBox="1"/>
          <p:nvPr userDrawn="1"/>
        </p:nvSpPr>
        <p:spPr>
          <a:xfrm>
            <a:off x="371744" y="4577360"/>
            <a:ext cx="3506836"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mail:</a:t>
            </a:r>
          </a:p>
          <a:p>
            <a:pPr>
              <a:spcBef>
                <a:spcPts val="0"/>
              </a:spcBef>
            </a:pPr>
            <a:r>
              <a:rPr lang="en-US" sz="1200" dirty="0">
                <a:latin typeface="Arial" panose="020B0604020202020204" pitchFamily="34" charset="0"/>
                <a:cs typeface="Arial" panose="020B0604020202020204" pitchFamily="34" charset="0"/>
              </a:rPr>
              <a:t>U.S. Department of Agriculture</a:t>
            </a:r>
          </a:p>
          <a:p>
            <a:pPr>
              <a:spcBef>
                <a:spcPts val="0"/>
              </a:spcBef>
            </a:pPr>
            <a:r>
              <a:rPr lang="en-US" sz="1200" dirty="0">
                <a:latin typeface="Arial" panose="020B0604020202020204" pitchFamily="34" charset="0"/>
                <a:cs typeface="Arial" panose="020B0604020202020204" pitchFamily="34" charset="0"/>
              </a:rPr>
              <a:t>Office of the Assistant Secretary for Civil Rights</a:t>
            </a:r>
          </a:p>
          <a:p>
            <a:pPr>
              <a:spcBef>
                <a:spcPts val="0"/>
              </a:spcBef>
            </a:pPr>
            <a:r>
              <a:rPr lang="en-US" sz="1200" dirty="0">
                <a:latin typeface="Arial" panose="020B0604020202020204" pitchFamily="34" charset="0"/>
                <a:cs typeface="Arial" panose="020B0604020202020204" pitchFamily="34" charset="0"/>
              </a:rPr>
              <a:t>1400 Independence Avenue, SW</a:t>
            </a:r>
          </a:p>
          <a:p>
            <a:pPr>
              <a:spcBef>
                <a:spcPts val="0"/>
              </a:spcBef>
            </a:pPr>
            <a:r>
              <a:rPr lang="en-US" sz="1200" dirty="0">
                <a:latin typeface="Arial" panose="020B0604020202020204" pitchFamily="34" charset="0"/>
                <a:cs typeface="Arial" panose="020B0604020202020204" pitchFamily="34" charset="0"/>
              </a:rPr>
              <a:t>Washington, D.C. 20250-9410; or</a:t>
            </a:r>
          </a:p>
        </p:txBody>
      </p:sp>
      <p:sp>
        <p:nvSpPr>
          <p:cNvPr id="11" name="TextBox 10">
            <a:extLst>
              <a:ext uri="{FF2B5EF4-FFF2-40B4-BE49-F238E27FC236}">
                <a16:creationId xmlns:a16="http://schemas.microsoft.com/office/drawing/2014/main" id="{9E143A7D-555B-EF0B-E14C-CF8FF84D3815}"/>
              </a:ext>
            </a:extLst>
          </p:cNvPr>
          <p:cNvSpPr txBox="1"/>
          <p:nvPr userDrawn="1"/>
        </p:nvSpPr>
        <p:spPr>
          <a:xfrm>
            <a:off x="4494243" y="4577361"/>
            <a:ext cx="3272605"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fax:</a:t>
            </a:r>
          </a:p>
          <a:p>
            <a:pPr>
              <a:spcBef>
                <a:spcPts val="0"/>
              </a:spcBef>
            </a:pPr>
            <a:r>
              <a:rPr lang="en-US" sz="1200" dirty="0">
                <a:latin typeface="Arial" panose="020B0604020202020204" pitchFamily="34" charset="0"/>
                <a:cs typeface="Arial" panose="020B0604020202020204" pitchFamily="34" charset="0"/>
              </a:rPr>
              <a:t>(833) 256-1665 or (202) 690-7442;</a:t>
            </a:r>
          </a:p>
        </p:txBody>
      </p:sp>
      <p:sp>
        <p:nvSpPr>
          <p:cNvPr id="12" name="TextBox 11">
            <a:extLst>
              <a:ext uri="{FF2B5EF4-FFF2-40B4-BE49-F238E27FC236}">
                <a16:creationId xmlns:a16="http://schemas.microsoft.com/office/drawing/2014/main" id="{674A25C5-669E-E356-1140-C1B37AE7B138}"/>
              </a:ext>
            </a:extLst>
          </p:cNvPr>
          <p:cNvSpPr txBox="1"/>
          <p:nvPr userDrawn="1"/>
        </p:nvSpPr>
        <p:spPr>
          <a:xfrm>
            <a:off x="8313422" y="4513924"/>
            <a:ext cx="3272605" cy="1030780"/>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email:</a:t>
            </a:r>
          </a:p>
          <a:p>
            <a:pPr>
              <a:spcBef>
                <a:spcPts val="0"/>
              </a:spcBef>
            </a:pPr>
            <a:r>
              <a:rPr lang="en-US" sz="1200" dirty="0">
                <a:latin typeface="Arial" panose="020B0604020202020204" pitchFamily="34" charset="0"/>
                <a:cs typeface="Arial" panose="020B0604020202020204" pitchFamily="34" charset="0"/>
                <a:hlinkClick r:id="rId4"/>
              </a:rPr>
              <a:t>program.intake@usda.gov</a:t>
            </a:r>
            <a:r>
              <a:rPr lang="en-US" sz="1200" dirty="0">
                <a:latin typeface="Arial" panose="020B0604020202020204" pitchFamily="34" charset="0"/>
                <a:cs typeface="Arial" panose="020B0604020202020204" pitchFamily="34" charset="0"/>
              </a:rPr>
              <a:t>.</a:t>
            </a:r>
          </a:p>
          <a:p>
            <a:pPr marL="0" marR="0" lvl="0" indent="0" algn="l" defTabSz="1226234"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1226234"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This institution is an equal opportunity provider.</a:t>
            </a:r>
          </a:p>
        </p:txBody>
      </p:sp>
      <p:sp>
        <p:nvSpPr>
          <p:cNvPr id="13" name="TextBox 12">
            <a:extLst>
              <a:ext uri="{FF2B5EF4-FFF2-40B4-BE49-F238E27FC236}">
                <a16:creationId xmlns:a16="http://schemas.microsoft.com/office/drawing/2014/main" id="{ADBEBC99-00BC-2E59-D915-3DFFD3443160}"/>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100" b="0" i="0" dirty="0">
                <a:solidFill>
                  <a:schemeClr val="tx1"/>
                </a:solidFill>
                <a:latin typeface="Arial" panose="020B0604020202020204" pitchFamily="34" charset="0"/>
                <a:ea typeface="Univers 45 Light" charset="0"/>
                <a:cs typeface="Arial" panose="020B0604020202020204" pitchFamily="34" charset="0"/>
              </a:rPr>
              <a:t>SDSU Extension</a:t>
            </a:r>
            <a:r>
              <a:rPr lang="en-US" sz="110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10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10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100" b="0" i="0" baseline="0" dirty="0">
                <a:solidFill>
                  <a:schemeClr val="tx1"/>
                </a:solidFill>
                <a:latin typeface="Arial" panose="020B0604020202020204" pitchFamily="34" charset="0"/>
                <a:ea typeface="Univers 45 Light" charset="0"/>
                <a:cs typeface="Arial" panose="020B0604020202020204" pitchFamily="34" charset="0"/>
              </a:rPr>
              <a:t>.</a:t>
            </a:r>
            <a:endParaRPr lang="en-US" sz="110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395429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36F5F8-B895-7B36-83F2-6CAAE45F2FD2}"/>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8A264F52-68CA-D93F-70A1-834834D7EBC0}"/>
              </a:ext>
            </a:extLst>
          </p:cNvPr>
          <p:cNvSpPr txBox="1"/>
          <p:nvPr userDrawn="1"/>
        </p:nvSpPr>
        <p:spPr>
          <a:xfrm>
            <a:off x="371744" y="2410980"/>
            <a:ext cx="11385916" cy="2308504"/>
          </a:xfrm>
          <a:prstGeom prst="rect">
            <a:avLst/>
          </a:prstGeom>
          <a:noFill/>
        </p:spPr>
        <p:txBody>
          <a:bodyPr wrap="square" lIns="0" tIns="0" rIns="0" bIns="0" numCol="1" spcCol="274320" rtlCol="0">
            <a:noAutofit/>
          </a:bodyPr>
          <a:lstStyle/>
          <a:p>
            <a:pPr algn="l">
              <a:spcBef>
                <a:spcPts val="901"/>
              </a:spcBef>
            </a:pPr>
            <a:r>
              <a:rPr lang="en-US" sz="1100" dirty="0" err="1">
                <a:latin typeface="Arial" panose="020B0604020202020204" pitchFamily="34" charset="0"/>
                <a:cs typeface="Arial" panose="020B0604020202020204" pitchFamily="34" charset="0"/>
              </a:rPr>
              <a:t>Conforme</a:t>
            </a:r>
            <a:r>
              <a:rPr lang="en-US" sz="1100" dirty="0">
                <a:latin typeface="Arial" panose="020B0604020202020204" pitchFamily="34" charset="0"/>
                <a:cs typeface="Arial" panose="020B0604020202020204" pitchFamily="34" charset="0"/>
              </a:rPr>
              <a:t> a la ley federal y las </a:t>
            </a:r>
            <a:r>
              <a:rPr lang="en-US" sz="1100" dirty="0" err="1">
                <a:latin typeface="Arial" panose="020B0604020202020204" pitchFamily="34" charset="0"/>
                <a:cs typeface="Arial" panose="020B0604020202020204" pitchFamily="34" charset="0"/>
              </a:rPr>
              <a:t>políticas</a:t>
            </a:r>
            <a:r>
              <a:rPr lang="en-US" sz="1100" dirty="0">
                <a:latin typeface="Arial" panose="020B0604020202020204" pitchFamily="34" charset="0"/>
                <a:cs typeface="Arial" panose="020B0604020202020204" pitchFamily="34" charset="0"/>
              </a:rPr>
              <a:t> y </a:t>
            </a:r>
            <a:r>
              <a:rPr lang="en-US" sz="1100" dirty="0" err="1">
                <a:latin typeface="Arial" panose="020B0604020202020204" pitchFamily="34" charset="0"/>
                <a:cs typeface="Arial" panose="020B0604020202020204" pitchFamily="34" charset="0"/>
              </a:rPr>
              <a:t>regulaciones</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Departamento</a:t>
            </a:r>
            <a:r>
              <a:rPr lang="en-US" sz="1100" dirty="0">
                <a:latin typeface="Arial" panose="020B0604020202020204" pitchFamily="34" charset="0"/>
                <a:cs typeface="Arial" panose="020B0604020202020204" pitchFamily="34" charset="0"/>
              </a:rPr>
              <a:t> de Agricultura de los </a:t>
            </a:r>
            <a:r>
              <a:rPr lang="en-US" sz="1100" dirty="0" err="1">
                <a:latin typeface="Arial" panose="020B0604020202020204" pitchFamily="34" charset="0"/>
                <a:cs typeface="Arial" panose="020B0604020202020204" pitchFamily="34" charset="0"/>
              </a:rPr>
              <a:t>Estados</a:t>
            </a:r>
            <a:r>
              <a:rPr lang="en-US" sz="1100" dirty="0">
                <a:latin typeface="Arial" panose="020B0604020202020204" pitchFamily="34" charset="0"/>
                <a:cs typeface="Arial" panose="020B0604020202020204" pitchFamily="34" charset="0"/>
              </a:rPr>
              <a:t> Unidos (USDA), </a:t>
            </a: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tiene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prohibido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discriminar</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motivos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raza</a:t>
            </a:r>
            <a:r>
              <a:rPr lang="en-US" sz="1100" dirty="0">
                <a:latin typeface="Arial" panose="020B0604020202020204" pitchFamily="34" charset="0"/>
                <a:cs typeface="Arial" panose="020B0604020202020204" pitchFamily="34" charset="0"/>
              </a:rPr>
              <a:t>, color, </a:t>
            </a:r>
            <a:r>
              <a:rPr lang="en-US" sz="1100" dirty="0" err="1">
                <a:latin typeface="Arial" panose="020B0604020202020204" pitchFamily="34" charset="0"/>
                <a:cs typeface="Arial" panose="020B0604020202020204" pitchFamily="34" charset="0"/>
              </a:rPr>
              <a:t>origen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nacional</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sexo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discapacidad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venganza</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represalia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actividades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realizadas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pasado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relacionadas</a:t>
            </a:r>
            <a:r>
              <a:rPr lang="en-US" sz="1100" dirty="0">
                <a:latin typeface="Arial" panose="020B0604020202020204" pitchFamily="34" charset="0"/>
                <a:cs typeface="Arial" panose="020B0604020202020204" pitchFamily="34" charset="0"/>
              </a:rPr>
              <a:t> con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(no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principios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prohibición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aplican</a:t>
            </a:r>
            <a:r>
              <a:rPr lang="en-US" sz="1100" dirty="0">
                <a:latin typeface="Arial" panose="020B0604020202020204" pitchFamily="34" charset="0"/>
                <a:cs typeface="Arial" panose="020B0604020202020204" pitchFamily="34" charset="0"/>
              </a:rPr>
              <a:t> a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programas</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La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estar</a:t>
            </a:r>
            <a:r>
              <a:rPr lang="en-US" sz="1100" dirty="0">
                <a:latin typeface="Arial" panose="020B0604020202020204" pitchFamily="34" charset="0"/>
                <a:cs typeface="Arial" panose="020B0604020202020204" pitchFamily="34" charset="0"/>
              </a:rPr>
              <a:t> disponible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otros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idiomas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además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Las personas con </a:t>
            </a:r>
            <a:r>
              <a:rPr lang="en-US" sz="1100" dirty="0" err="1">
                <a:latin typeface="Arial" panose="020B0604020202020204" pitchFamily="34" charset="0"/>
                <a:cs typeface="Arial" panose="020B0604020202020204" pitchFamily="34" charset="0"/>
              </a:rPr>
              <a:t>discapacidades</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requieran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medios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comunicación</a:t>
            </a:r>
            <a:r>
              <a:rPr lang="en-US" sz="1100" dirty="0">
                <a:latin typeface="Arial" panose="020B0604020202020204" pitchFamily="34" charset="0"/>
                <a:cs typeface="Arial" panose="020B0604020202020204" pitchFamily="34" charset="0"/>
              </a:rPr>
              <a:t> alternativos para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ejemplo</a:t>
            </a:r>
            <a:r>
              <a:rPr lang="en-US" sz="1100" dirty="0">
                <a:latin typeface="Arial" panose="020B0604020202020204" pitchFamily="34" charset="0"/>
                <a:cs typeface="Arial" panose="020B0604020202020204" pitchFamily="34" charset="0"/>
              </a:rPr>
              <a:t>, Braille, </a:t>
            </a:r>
            <a:r>
              <a:rPr lang="en-US" sz="1100" dirty="0" err="1">
                <a:latin typeface="Arial" panose="020B0604020202020204" pitchFamily="34" charset="0"/>
                <a:cs typeface="Arial" panose="020B0604020202020204" pitchFamily="34" charset="0"/>
              </a:rPr>
              <a:t>letra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agrandada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grabación</a:t>
            </a:r>
            <a:r>
              <a:rPr lang="en-US" sz="1100" dirty="0">
                <a:latin typeface="Arial" panose="020B0604020202020204" pitchFamily="34" charset="0"/>
                <a:cs typeface="Arial" panose="020B0604020202020204" pitchFamily="34" charset="0"/>
              </a:rPr>
              <a:t> de audio y </a:t>
            </a:r>
            <a:r>
              <a:rPr lang="en-US" sz="1100" dirty="0" err="1">
                <a:latin typeface="Arial" panose="020B0604020202020204" pitchFamily="34" charset="0"/>
                <a:cs typeface="Arial" panose="020B0604020202020204" pitchFamily="34" charset="0"/>
              </a:rPr>
              <a:t>lenguaje</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señas</a:t>
            </a:r>
            <a:r>
              <a:rPr lang="en-US" sz="1100" dirty="0">
                <a:latin typeface="Arial" panose="020B0604020202020204" pitchFamily="34" charset="0"/>
                <a:cs typeface="Arial" panose="020B0604020202020204" pitchFamily="34" charset="0"/>
              </a:rPr>
              <a:t> americano) </a:t>
            </a:r>
            <a:r>
              <a:rPr lang="en-US" sz="1100" dirty="0" err="1">
                <a:latin typeface="Arial" panose="020B0604020202020204" pitchFamily="34" charset="0"/>
                <a:cs typeface="Arial" panose="020B0604020202020204" pitchFamily="34" charset="0"/>
              </a:rPr>
              <a:t>deben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la </a:t>
            </a:r>
            <a:r>
              <a:rPr lang="en-US" sz="1100" dirty="0" err="1">
                <a:latin typeface="Arial" panose="020B0604020202020204" pitchFamily="34" charset="0"/>
                <a:cs typeface="Arial" panose="020B0604020202020204" pitchFamily="34" charset="0"/>
              </a:rPr>
              <a:t>agencia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estatal</a:t>
            </a:r>
            <a:r>
              <a:rPr lang="en-US" sz="1100" dirty="0">
                <a:latin typeface="Arial" panose="020B0604020202020204" pitchFamily="34" charset="0"/>
                <a:cs typeface="Arial" panose="020B0604020202020204" pitchFamily="34" charset="0"/>
              </a:rPr>
              <a:t> o local </a:t>
            </a:r>
            <a:r>
              <a:rPr lang="en-US" sz="1100" dirty="0" err="1">
                <a:latin typeface="Arial" panose="020B0604020202020204" pitchFamily="34" charset="0"/>
                <a:cs typeface="Arial" panose="020B0604020202020204" pitchFamily="34" charset="0"/>
              </a:rPr>
              <a:t>responsable</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administra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o con el TARGET Center del USDA al </a:t>
            </a:r>
            <a:r>
              <a:rPr lang="en-US" sz="1100" b="1" dirty="0">
                <a:latin typeface="Arial" panose="020B0604020202020204" pitchFamily="34" charset="0"/>
                <a:cs typeface="Arial" panose="020B0604020202020204" pitchFamily="34" charset="0"/>
              </a:rPr>
              <a:t>(202) 720-2600 </a:t>
            </a:r>
            <a:r>
              <a:rPr lang="en-US" sz="1100" dirty="0">
                <a:latin typeface="Arial" panose="020B0604020202020204" pitchFamily="34" charset="0"/>
                <a:cs typeface="Arial" panose="020B0604020202020204" pitchFamily="34" charset="0"/>
              </a:rPr>
              <a:t>(</a:t>
            </a:r>
            <a:r>
              <a:rPr lang="en-US" sz="1100" dirty="0" err="1">
                <a:latin typeface="Arial" panose="020B0604020202020204" pitchFamily="34" charset="0"/>
                <a:cs typeface="Arial" panose="020B0604020202020204" pitchFamily="34" charset="0"/>
              </a:rPr>
              <a:t>voz</a:t>
            </a:r>
            <a:r>
              <a:rPr lang="en-US" sz="1100" dirty="0">
                <a:latin typeface="Arial" panose="020B0604020202020204" pitchFamily="34" charset="0"/>
                <a:cs typeface="Arial" panose="020B0604020202020204" pitchFamily="34" charset="0"/>
              </a:rPr>
              <a:t> y TTY) o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el USDA a </a:t>
            </a:r>
            <a:r>
              <a:rPr lang="en-US" sz="1100" dirty="0" err="1">
                <a:latin typeface="Arial" panose="020B0604020202020204" pitchFamily="34" charset="0"/>
                <a:cs typeface="Arial" panose="020B0604020202020204" pitchFamily="34" charset="0"/>
              </a:rPr>
              <a:t>través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Servicio</a:t>
            </a:r>
            <a:r>
              <a:rPr lang="en-US" sz="1100" dirty="0">
                <a:latin typeface="Arial" panose="020B0604020202020204" pitchFamily="34" charset="0"/>
                <a:cs typeface="Arial" panose="020B0604020202020204" pitchFamily="34" charset="0"/>
              </a:rPr>
              <a:t> Federal de </a:t>
            </a:r>
            <a:r>
              <a:rPr lang="en-US" sz="1100" dirty="0" err="1">
                <a:latin typeface="Arial" panose="020B0604020202020204" pitchFamily="34" charset="0"/>
                <a:cs typeface="Arial" panose="020B0604020202020204" pitchFamily="34" charset="0"/>
              </a:rPr>
              <a:t>Transmisión</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(800) 877-8339</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Para </a:t>
            </a:r>
            <a:r>
              <a:rPr lang="en-US" sz="1100" dirty="0" err="1">
                <a:latin typeface="Arial" panose="020B0604020202020204" pitchFamily="34" charset="0"/>
                <a:cs typeface="Arial" panose="020B0604020202020204" pitchFamily="34" charset="0"/>
              </a:rPr>
              <a:t>presentar</a:t>
            </a:r>
            <a:r>
              <a:rPr lang="en-US" sz="1100" dirty="0">
                <a:latin typeface="Arial" panose="020B0604020202020204" pitchFamily="34" charset="0"/>
                <a:cs typeface="Arial" panose="020B0604020202020204" pitchFamily="34" charset="0"/>
              </a:rPr>
              <a:t> una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completar</a:t>
            </a:r>
            <a:r>
              <a:rPr lang="en-US" sz="1100" dirty="0">
                <a:latin typeface="Arial" panose="020B0604020202020204" pitchFamily="34" charset="0"/>
                <a:cs typeface="Arial" panose="020B0604020202020204" pitchFamily="34" charset="0"/>
              </a:rPr>
              <a:t> un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del USDA, que se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línea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hlinkClick r:id="rId3"/>
              </a:rPr>
              <a:t>www.usda.gov/sites/default/files/documents/usda-program-discrimination-complaint-form.pdf</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cualquier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oficina</a:t>
            </a:r>
            <a:r>
              <a:rPr lang="en-US" sz="1100" dirty="0">
                <a:latin typeface="Arial" panose="020B0604020202020204" pitchFamily="34" charset="0"/>
                <a:cs typeface="Arial" panose="020B0604020202020204" pitchFamily="34" charset="0"/>
              </a:rPr>
              <a:t> del USDA, </a:t>
            </a:r>
            <a:r>
              <a:rPr lang="en-US" sz="1100" dirty="0" err="1">
                <a:latin typeface="Arial" panose="020B0604020202020204" pitchFamily="34" charset="0"/>
                <a:cs typeface="Arial" panose="020B0604020202020204" pitchFamily="34" charset="0"/>
              </a:rPr>
              <a:t>llamando</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(866) 632-9992</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escribiendo</a:t>
            </a:r>
            <a:r>
              <a:rPr lang="en-US" sz="1100" dirty="0">
                <a:latin typeface="Arial" panose="020B0604020202020204" pitchFamily="34" charset="0"/>
                <a:cs typeface="Arial" panose="020B0604020202020204" pitchFamily="34" charset="0"/>
              </a:rPr>
              <a:t> una carta </a:t>
            </a:r>
            <a:r>
              <a:rPr lang="en-US" sz="1100" dirty="0" err="1">
                <a:latin typeface="Arial" panose="020B0604020202020204" pitchFamily="34" charset="0"/>
                <a:cs typeface="Arial" panose="020B0604020202020204" pitchFamily="34" charset="0"/>
              </a:rPr>
              <a:t>dirigida</a:t>
            </a:r>
            <a:r>
              <a:rPr lang="en-US" sz="1100" dirty="0">
                <a:latin typeface="Arial" panose="020B0604020202020204" pitchFamily="34" charset="0"/>
                <a:cs typeface="Arial" panose="020B0604020202020204" pitchFamily="34" charset="0"/>
              </a:rPr>
              <a:t> al USDA. La carta debe </a:t>
            </a:r>
            <a:r>
              <a:rPr lang="en-US" sz="1100" dirty="0" err="1">
                <a:latin typeface="Arial" panose="020B0604020202020204" pitchFamily="34" charset="0"/>
                <a:cs typeface="Arial" panose="020B0604020202020204" pitchFamily="34" charset="0"/>
              </a:rPr>
              <a:t>contener</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nombre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dirección</a:t>
            </a:r>
            <a:r>
              <a:rPr lang="en-US" sz="1100" dirty="0">
                <a:latin typeface="Arial" panose="020B0604020202020204" pitchFamily="34" charset="0"/>
                <a:cs typeface="Arial" panose="020B0604020202020204" pitchFamily="34" charset="0"/>
              </a:rPr>
              <a:t> y el </a:t>
            </a:r>
            <a:r>
              <a:rPr lang="en-US" sz="1100" dirty="0" err="1">
                <a:latin typeface="Arial" panose="020B0604020202020204" pitchFamily="34" charset="0"/>
                <a:cs typeface="Arial" panose="020B0604020202020204" pitchFamily="34" charset="0"/>
              </a:rPr>
              <a:t>número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teléfono</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y una </a:t>
            </a:r>
            <a:r>
              <a:rPr lang="en-US" sz="1100" dirty="0" err="1">
                <a:latin typeface="Arial" panose="020B0604020202020204" pitchFamily="34" charset="0"/>
                <a:cs typeface="Arial" panose="020B0604020202020204" pitchFamily="34" charset="0"/>
              </a:rPr>
              <a:t>descripción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escrita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supuesta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acción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discriminatoria</a:t>
            </a:r>
            <a:r>
              <a:rPr lang="en-US" sz="1100" dirty="0">
                <a:latin typeface="Arial" panose="020B0604020202020204" pitchFamily="34" charset="0"/>
                <a:cs typeface="Arial" panose="020B0604020202020204" pitchFamily="34" charset="0"/>
              </a:rPr>
              <a:t> con </a:t>
            </a:r>
            <a:r>
              <a:rPr lang="en-US" sz="1100" dirty="0" err="1">
                <a:latin typeface="Arial" panose="020B0604020202020204" pitchFamily="34" charset="0"/>
                <a:cs typeface="Arial" panose="020B0604020202020204" pitchFamily="34" charset="0"/>
              </a:rPr>
              <a:t>suficiente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detalle</a:t>
            </a:r>
            <a:r>
              <a:rPr lang="en-US" sz="1100" dirty="0">
                <a:latin typeface="Arial" panose="020B0604020202020204" pitchFamily="34" charset="0"/>
                <a:cs typeface="Arial" panose="020B0604020202020204" pitchFamily="34" charset="0"/>
              </a:rPr>
              <a:t> para </a:t>
            </a:r>
            <a:r>
              <a:rPr lang="en-US" sz="1100" dirty="0" err="1">
                <a:latin typeface="Arial" panose="020B0604020202020204" pitchFamily="34" charset="0"/>
                <a:cs typeface="Arial" panose="020B0604020202020204" pitchFamily="34" charset="0"/>
              </a:rPr>
              <a:t>informar</a:t>
            </a:r>
            <a:r>
              <a:rPr lang="en-US" sz="1100" dirty="0">
                <a:latin typeface="Arial" panose="020B0604020202020204" pitchFamily="34" charset="0"/>
                <a:cs typeface="Arial" panose="020B0604020202020204" pitchFamily="34" charset="0"/>
              </a:rPr>
              <a:t> al </a:t>
            </a:r>
            <a:r>
              <a:rPr lang="en-US" sz="1100" dirty="0" err="1">
                <a:latin typeface="Arial" panose="020B0604020202020204" pitchFamily="34" charset="0"/>
                <a:cs typeface="Arial" panose="020B0604020202020204" pitchFamily="34" charset="0"/>
              </a:rPr>
              <a:t>Subsecretario</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(ASCR, por sus </a:t>
            </a:r>
            <a:r>
              <a:rPr lang="en-US" sz="1100" dirty="0" err="1">
                <a:latin typeface="Arial" panose="020B0604020202020204" pitchFamily="34" charset="0"/>
                <a:cs typeface="Arial" panose="020B0604020202020204" pitchFamily="34" charset="0"/>
              </a:rPr>
              <a:t>siglas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naturaleza</a:t>
            </a:r>
            <a:r>
              <a:rPr lang="en-US" sz="1100" dirty="0">
                <a:latin typeface="Arial" panose="020B0604020202020204" pitchFamily="34" charset="0"/>
                <a:cs typeface="Arial" panose="020B0604020202020204" pitchFamily="34" charset="0"/>
              </a:rPr>
              <a:t> y la </a:t>
            </a:r>
            <a:r>
              <a:rPr lang="en-US" sz="1100" dirty="0" err="1">
                <a:latin typeface="Arial" panose="020B0604020202020204" pitchFamily="34" charset="0"/>
                <a:cs typeface="Arial" panose="020B0604020202020204" pitchFamily="34" charset="0"/>
              </a:rPr>
              <a:t>fecha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presunta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violación</a:t>
            </a:r>
            <a:r>
              <a:rPr lang="en-US" sz="1100" dirty="0">
                <a:latin typeface="Arial" panose="020B0604020202020204" pitchFamily="34" charset="0"/>
                <a:cs typeface="Arial" panose="020B0604020202020204" pitchFamily="34" charset="0"/>
              </a:rPr>
              <a:t> de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La carta o el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completado</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enviarse</a:t>
            </a:r>
            <a:r>
              <a:rPr lang="en-US" sz="1100" dirty="0">
                <a:latin typeface="Arial" panose="020B0604020202020204" pitchFamily="34" charset="0"/>
                <a:cs typeface="Arial" panose="020B0604020202020204" pitchFamily="34" charset="0"/>
              </a:rPr>
              <a:t> al USDA por medio de:</a:t>
            </a:r>
          </a:p>
        </p:txBody>
      </p:sp>
      <p:sp>
        <p:nvSpPr>
          <p:cNvPr id="10" name="TextBox 9">
            <a:extLst>
              <a:ext uri="{FF2B5EF4-FFF2-40B4-BE49-F238E27FC236}">
                <a16:creationId xmlns:a16="http://schemas.microsoft.com/office/drawing/2014/main" id="{4916CBA7-932A-B50A-9A61-15FFF4CE6ABD}"/>
              </a:ext>
            </a:extLst>
          </p:cNvPr>
          <p:cNvSpPr txBox="1"/>
          <p:nvPr userDrawn="1"/>
        </p:nvSpPr>
        <p:spPr>
          <a:xfrm>
            <a:off x="371744" y="4889780"/>
            <a:ext cx="3506836" cy="967344"/>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postal:</a:t>
            </a:r>
          </a:p>
          <a:p>
            <a:pPr algn="l">
              <a:spcBef>
                <a:spcPts val="0"/>
              </a:spcBef>
            </a:pPr>
            <a:r>
              <a:rPr lang="en-US" sz="1100" dirty="0">
                <a:latin typeface="Arial" panose="020B0604020202020204" pitchFamily="34" charset="0"/>
                <a:cs typeface="Arial" panose="020B0604020202020204" pitchFamily="34" charset="0"/>
              </a:rPr>
              <a:t>U.S. Department of Agriculture</a:t>
            </a:r>
          </a:p>
          <a:p>
            <a:pPr algn="l">
              <a:spcBef>
                <a:spcPts val="0"/>
              </a:spcBef>
            </a:pPr>
            <a:r>
              <a:rPr lang="en-US" sz="1100" dirty="0">
                <a:latin typeface="Arial" panose="020B0604020202020204" pitchFamily="34" charset="0"/>
                <a:cs typeface="Arial" panose="020B0604020202020204" pitchFamily="34" charset="0"/>
              </a:rPr>
              <a:t>Office of the Assistant Secretary for Civil Rights</a:t>
            </a:r>
          </a:p>
          <a:p>
            <a:pPr algn="l">
              <a:spcBef>
                <a:spcPts val="0"/>
              </a:spcBef>
            </a:pPr>
            <a:r>
              <a:rPr lang="en-US" sz="1100" dirty="0">
                <a:latin typeface="Arial" panose="020B0604020202020204" pitchFamily="34" charset="0"/>
                <a:cs typeface="Arial" panose="020B0604020202020204" pitchFamily="34" charset="0"/>
              </a:rPr>
              <a:t>1400 Independence Avenue, SW</a:t>
            </a:r>
          </a:p>
          <a:p>
            <a:pPr algn="l">
              <a:spcBef>
                <a:spcPts val="0"/>
              </a:spcBef>
            </a:pPr>
            <a:r>
              <a:rPr lang="en-US" sz="1100" dirty="0">
                <a:latin typeface="Arial" panose="020B0604020202020204" pitchFamily="34" charset="0"/>
                <a:cs typeface="Arial" panose="020B0604020202020204" pitchFamily="34" charset="0"/>
              </a:rPr>
              <a:t>Washington, D.C. 20250-9410; o´</a:t>
            </a:r>
          </a:p>
        </p:txBody>
      </p:sp>
      <p:sp>
        <p:nvSpPr>
          <p:cNvPr id="11" name="TextBox 10">
            <a:extLst>
              <a:ext uri="{FF2B5EF4-FFF2-40B4-BE49-F238E27FC236}">
                <a16:creationId xmlns:a16="http://schemas.microsoft.com/office/drawing/2014/main" id="{1D4F5792-04E9-8DA1-E403-3F99458278C2}"/>
              </a:ext>
            </a:extLst>
          </p:cNvPr>
          <p:cNvSpPr txBox="1"/>
          <p:nvPr userDrawn="1"/>
        </p:nvSpPr>
        <p:spPr>
          <a:xfrm>
            <a:off x="4494243" y="4889781"/>
            <a:ext cx="3272605" cy="967344"/>
          </a:xfrm>
          <a:prstGeom prst="rect">
            <a:avLst/>
          </a:prstGeom>
          <a:noFill/>
        </p:spPr>
        <p:txBody>
          <a:bodyPr wrap="none" rtlCol="0">
            <a:noAutofit/>
          </a:bodyPr>
          <a:lstStyle/>
          <a:p>
            <a:pPr algn="l">
              <a:spcBef>
                <a:spcPts val="901"/>
              </a:spcBef>
            </a:pPr>
            <a:r>
              <a:rPr lang="en-US" sz="1100" dirty="0">
                <a:latin typeface="Arial" panose="020B0604020202020204" pitchFamily="34" charset="0"/>
                <a:cs typeface="Arial" panose="020B0604020202020204" pitchFamily="34" charset="0"/>
              </a:rPr>
              <a:t>fax:</a:t>
            </a:r>
          </a:p>
          <a:p>
            <a:pPr algn="l">
              <a:spcBef>
                <a:spcPts val="0"/>
              </a:spcBef>
            </a:pPr>
            <a:r>
              <a:rPr lang="en-US" sz="1100" dirty="0">
                <a:latin typeface="Arial" panose="020B0604020202020204" pitchFamily="34" charset="0"/>
                <a:cs typeface="Arial" panose="020B0604020202020204" pitchFamily="34" charset="0"/>
              </a:rPr>
              <a:t>(833) 256-1665 o´ (202) 690-7442;</a:t>
            </a:r>
          </a:p>
        </p:txBody>
      </p:sp>
      <p:sp>
        <p:nvSpPr>
          <p:cNvPr id="12" name="TextBox 11">
            <a:extLst>
              <a:ext uri="{FF2B5EF4-FFF2-40B4-BE49-F238E27FC236}">
                <a16:creationId xmlns:a16="http://schemas.microsoft.com/office/drawing/2014/main" id="{CDD17BE0-4D82-B144-D963-1D8614D13DDB}"/>
              </a:ext>
            </a:extLst>
          </p:cNvPr>
          <p:cNvSpPr txBox="1"/>
          <p:nvPr userDrawn="1"/>
        </p:nvSpPr>
        <p:spPr>
          <a:xfrm>
            <a:off x="8313422" y="4826344"/>
            <a:ext cx="3272605" cy="1030780"/>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electrónico</a:t>
            </a:r>
            <a:r>
              <a:rPr lang="en-US" sz="1100" dirty="0">
                <a:latin typeface="Arial" panose="020B0604020202020204" pitchFamily="34" charset="0"/>
                <a:cs typeface="Arial" panose="020B0604020202020204" pitchFamily="34" charset="0"/>
              </a:rPr>
              <a:t>:</a:t>
            </a:r>
          </a:p>
          <a:p>
            <a:pPr algn="l">
              <a:spcBef>
                <a:spcPts val="0"/>
              </a:spcBef>
            </a:pPr>
            <a:r>
              <a:rPr lang="en-US" sz="1100" dirty="0">
                <a:latin typeface="Arial" panose="020B0604020202020204" pitchFamily="34" charset="0"/>
                <a:cs typeface="Arial" panose="020B0604020202020204" pitchFamily="34" charset="0"/>
                <a:hlinkClick r:id="rId4"/>
              </a:rPr>
              <a:t>program.intake@usda.gov</a:t>
            </a:r>
            <a:r>
              <a:rPr lang="en-US" sz="1100" dirty="0">
                <a:latin typeface="Arial" panose="020B0604020202020204" pitchFamily="34" charset="0"/>
                <a:cs typeface="Arial" panose="020B0604020202020204" pitchFamily="34" charset="0"/>
              </a:rPr>
              <a:t>.</a:t>
            </a:r>
          </a:p>
          <a:p>
            <a:pPr algn="l">
              <a:spcBef>
                <a:spcPts val="901"/>
              </a:spcBef>
            </a:pP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ofrece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igualdad</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oportunidades</a:t>
            </a:r>
            <a:r>
              <a:rPr lang="en-US" sz="11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8B974806-35CA-26A0-EC83-5289D1A35CE3}"/>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050" b="0" i="0" dirty="0">
                <a:solidFill>
                  <a:schemeClr val="tx1"/>
                </a:solidFill>
                <a:latin typeface="Arial" panose="020B0604020202020204" pitchFamily="34" charset="0"/>
                <a:ea typeface="Univers 45 Light" charset="0"/>
                <a:cs typeface="Arial" panose="020B0604020202020204" pitchFamily="34" charset="0"/>
              </a:rPr>
              <a:t>SDSU Extension</a:t>
            </a:r>
            <a:r>
              <a:rPr lang="en-US" sz="105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05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05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050" b="0" i="0" baseline="0" dirty="0">
                <a:solidFill>
                  <a:schemeClr val="tx1"/>
                </a:solidFill>
                <a:latin typeface="Arial" panose="020B0604020202020204" pitchFamily="34" charset="0"/>
                <a:ea typeface="Univers 45 Light" charset="0"/>
                <a:cs typeface="Arial" panose="020B0604020202020204" pitchFamily="34" charset="0"/>
              </a:rPr>
              <a:t>.</a:t>
            </a:r>
            <a:endParaRPr lang="en-US" sz="105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15010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6C3A12AA-6F2E-D358-1198-8423C36B35EE}"/>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3621234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C234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9309862F-07A4-ECFD-B301-126FCF7073BD}"/>
              </a:ext>
            </a:extLst>
          </p:cNvPr>
          <p:cNvSpPr>
            <a:spLocks noGrp="1"/>
          </p:cNvSpPr>
          <p:nvPr>
            <p:ph type="pic" sz="quarter" idx="13"/>
          </p:nvPr>
        </p:nvSpPr>
        <p:spPr>
          <a:xfrm>
            <a:off x="7540625" y="0"/>
            <a:ext cx="4651375" cy="6858000"/>
          </a:xfrm>
        </p:spPr>
        <p:txBody>
          <a:bodyPr/>
          <a:lstStyle/>
          <a:p>
            <a:r>
              <a:rPr lang="en-US"/>
              <a:t>Click icon to add picture</a:t>
            </a:r>
          </a:p>
        </p:txBody>
      </p:sp>
      <p:pic>
        <p:nvPicPr>
          <p:cNvPr id="5" name="Picture 4">
            <a:extLst>
              <a:ext uri="{FF2B5EF4-FFF2-40B4-BE49-F238E27FC236}">
                <a16:creationId xmlns:a16="http://schemas.microsoft.com/office/drawing/2014/main" id="{F50DFF6E-6741-F0BA-3C10-885377F502BB}"/>
              </a:ext>
            </a:extLst>
          </p:cNvPr>
          <p:cNvPicPr>
            <a:picLocks noChangeAspect="1"/>
          </p:cNvPicPr>
          <p:nvPr userDrawn="1"/>
        </p:nvPicPr>
        <p:blipFill>
          <a:blip r:embed="rId4"/>
          <a:srcRect/>
          <a:stretch/>
        </p:blipFill>
        <p:spPr>
          <a:xfrm>
            <a:off x="6233186" y="4099264"/>
            <a:ext cx="840854" cy="861115"/>
          </a:xfrm>
          <a:prstGeom prst="rect">
            <a:avLst/>
          </a:prstGeom>
        </p:spPr>
      </p:pic>
    </p:spTree>
    <p:extLst>
      <p:ext uri="{BB962C8B-B14F-4D97-AF65-F5344CB8AC3E}">
        <p14:creationId xmlns:p14="http://schemas.microsoft.com/office/powerpoint/2010/main" val="6953228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userDrawn="1"/>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userDrawn="1"/>
        </p:nvPicPr>
        <p:blipFill>
          <a:blip r:embed="rId2"/>
          <a:stretch>
            <a:fillRect/>
          </a:stretch>
        </p:blipFill>
        <p:spPr>
          <a:xfrm>
            <a:off x="306918" y="6188292"/>
            <a:ext cx="3801619" cy="523577"/>
          </a:xfrm>
          <a:prstGeom prst="rect">
            <a:avLst/>
          </a:prstGeom>
        </p:spPr>
      </p:pic>
      <p:sp>
        <p:nvSpPr>
          <p:cNvPr id="9" name="TextBox 8">
            <a:extLst>
              <a:ext uri="{FF2B5EF4-FFF2-40B4-BE49-F238E27FC236}">
                <a16:creationId xmlns:a16="http://schemas.microsoft.com/office/drawing/2014/main" id="{6ADB9285-6016-1F84-9F81-00B5BC829C23}"/>
              </a:ext>
            </a:extLst>
          </p:cNvPr>
          <p:cNvSpPr txBox="1"/>
          <p:nvPr userDrawn="1"/>
        </p:nvSpPr>
        <p:spPr>
          <a:xfrm>
            <a:off x="4288221" y="6357767"/>
            <a:ext cx="6942438" cy="253240"/>
          </a:xfrm>
          <a:prstGeom prst="rect">
            <a:avLst/>
          </a:prstGeom>
          <a:noFill/>
        </p:spPr>
        <p:txBody>
          <a:bodyPr wrap="square" rtlCol="0">
            <a:spAutoFit/>
          </a:bodyPr>
          <a:lstStyle/>
          <a:p>
            <a:pPr algn="ctr"/>
            <a:r>
              <a:rPr lang="en-US" sz="10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42DD2316-71B4-2C10-A69F-9965ADE5F4B4}"/>
              </a:ext>
            </a:extLst>
          </p:cNvPr>
          <p:cNvSpPr txBox="1"/>
          <p:nvPr userDrawn="1"/>
        </p:nvSpPr>
        <p:spPr>
          <a:xfrm>
            <a:off x="11230659" y="6357767"/>
            <a:ext cx="634129" cy="246221"/>
          </a:xfrm>
          <a:prstGeom prst="rect">
            <a:avLst/>
          </a:prstGeom>
          <a:noFill/>
        </p:spPr>
        <p:txBody>
          <a:bodyPr wrap="square" rtlCol="0">
            <a:spAutoFit/>
          </a:bodyPr>
          <a:lstStyle/>
          <a:p>
            <a:pPr algn="r"/>
            <a:fld id="{79F1F932-4DB6-6049-B118-0EF4D083457E}" type="slidenum">
              <a:rPr lang="en-US" sz="1000" b="1"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userDrawn="1"/>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195176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userDrawn="1"/>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6A103E6-EA7B-D21F-DA1E-15864E1F7EE1}"/>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31A34BD8-F1B7-DAA4-C056-F8DE09E24B21}"/>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userDrawn="1"/>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7B73C12D-3B7B-1622-5BA0-8F9FB7A52942}"/>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50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userDrawn="1"/>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userDrawn="1"/>
        </p:nvPicPr>
        <p:blipFill>
          <a:blip r:embed="rId2"/>
          <a:stretch>
            <a:fillRect/>
          </a:stretch>
        </p:blipFill>
        <p:spPr>
          <a:xfrm>
            <a:off x="281835" y="6068860"/>
            <a:ext cx="2502279" cy="644692"/>
          </a:xfrm>
          <a:prstGeom prst="rect">
            <a:avLst/>
          </a:prstGeom>
        </p:spPr>
      </p:pic>
      <p:sp>
        <p:nvSpPr>
          <p:cNvPr id="5" name="TextBox 4">
            <a:extLst>
              <a:ext uri="{FF2B5EF4-FFF2-40B4-BE49-F238E27FC236}">
                <a16:creationId xmlns:a16="http://schemas.microsoft.com/office/drawing/2014/main" id="{A225C034-998A-8717-CDD9-F1B447C3A60E}"/>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69FE8138-AF88-27D4-E9F9-CF4B80E88E1B}"/>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0F009B73-0102-6FDA-1514-05D03E435C05}"/>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598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userDrawn="1"/>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5" name="TextBox 4">
            <a:extLst>
              <a:ext uri="{FF2B5EF4-FFF2-40B4-BE49-F238E27FC236}">
                <a16:creationId xmlns:a16="http://schemas.microsoft.com/office/drawing/2014/main" id="{99116059-1F3D-6E15-DA10-12A78B4F6E5D}"/>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03FF0D8D-254F-BF8F-B7A4-7ED334D0B925}"/>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3636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userDrawn="1"/>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6" name="TextBox 5">
            <a:extLst>
              <a:ext uri="{FF2B5EF4-FFF2-40B4-BE49-F238E27FC236}">
                <a16:creationId xmlns:a16="http://schemas.microsoft.com/office/drawing/2014/main" id="{928F8202-6670-552F-6F67-761EEBA8E3B0}"/>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7" name="TextBox 6">
            <a:extLst>
              <a:ext uri="{FF2B5EF4-FFF2-40B4-BE49-F238E27FC236}">
                <a16:creationId xmlns:a16="http://schemas.microsoft.com/office/drawing/2014/main" id="{4C5E2A80-6152-4CAA-D639-300D7C422BFC}"/>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7F55468-196F-020B-DE04-CB31C6C0877E}"/>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6B73B4B6-F024-0F4B-7F69-38DFCF72833A}"/>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278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userDrawn="1"/>
        </p:nvPicPr>
        <p:blipFill>
          <a:blip r:embed="rId2"/>
          <a:stretch>
            <a:fillRect/>
          </a:stretch>
        </p:blipFill>
        <p:spPr>
          <a:xfrm>
            <a:off x="340659" y="6176963"/>
            <a:ext cx="3657600" cy="499672"/>
          </a:xfrm>
          <a:prstGeom prst="rect">
            <a:avLst/>
          </a:prstGeom>
        </p:spPr>
      </p:pic>
      <p:sp>
        <p:nvSpPr>
          <p:cNvPr id="3" name="TextBox 2">
            <a:extLst>
              <a:ext uri="{FF2B5EF4-FFF2-40B4-BE49-F238E27FC236}">
                <a16:creationId xmlns:a16="http://schemas.microsoft.com/office/drawing/2014/main" id="{0B1A7620-2C8D-3F97-48C0-70EF251B9C59}"/>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5" name="TextBox 4">
            <a:extLst>
              <a:ext uri="{FF2B5EF4-FFF2-40B4-BE49-F238E27FC236}">
                <a16:creationId xmlns:a16="http://schemas.microsoft.com/office/drawing/2014/main" id="{E670085D-EDB6-0C06-F988-3116E76785CE}"/>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7A520130-A205-325A-08BA-002FD53CBB83}"/>
              </a:ext>
            </a:extLst>
          </p:cNvPr>
          <p:cNvSpPr>
            <a:spLocks noGrp="1"/>
          </p:cNvSpPr>
          <p:nvPr>
            <p:ph type="title"/>
          </p:nvPr>
        </p:nvSpPr>
        <p:spPr>
          <a:xfrm>
            <a:off x="792217" y="300097"/>
            <a:ext cx="10607566"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7" name="Content Placeholder 13">
            <a:extLst>
              <a:ext uri="{FF2B5EF4-FFF2-40B4-BE49-F238E27FC236}">
                <a16:creationId xmlns:a16="http://schemas.microsoft.com/office/drawing/2014/main" id="{3E955F40-CED1-E581-96BD-CA63368089B8}"/>
              </a:ext>
            </a:extLst>
          </p:cNvPr>
          <p:cNvSpPr>
            <a:spLocks noGrp="1"/>
          </p:cNvSpPr>
          <p:nvPr>
            <p:ph sz="quarter" idx="10"/>
          </p:nvPr>
        </p:nvSpPr>
        <p:spPr>
          <a:xfrm>
            <a:off x="777766" y="1818290"/>
            <a:ext cx="10646979" cy="41200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015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FB06-D1AB-A149-9120-0AF75E3AE9D9}" type="datetimeFigureOut">
              <a:rPr lang="en-US" smtClean="0"/>
              <a:t>10/9/24</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948032478"/>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49" r:id="rId3"/>
    <p:sldLayoutId id="2147483650" r:id="rId4"/>
    <p:sldLayoutId id="2147483651" r:id="rId5"/>
    <p:sldLayoutId id="2147483662" r:id="rId6"/>
    <p:sldLayoutId id="2147483652" r:id="rId7"/>
    <p:sldLayoutId id="2147483664" r:id="rId8"/>
    <p:sldLayoutId id="2147483653" r:id="rId9"/>
    <p:sldLayoutId id="2147483654" r:id="rId10"/>
    <p:sldLayoutId id="2147483666" r:id="rId11"/>
    <p:sldLayoutId id="2147483668" r:id="rId12"/>
    <p:sldLayoutId id="2147483669" r:id="rId13"/>
    <p:sldLayoutId id="2147483655" r:id="rId14"/>
    <p:sldLayoutId id="2147483656" r:id="rId15"/>
    <p:sldLayoutId id="2147483657" r:id="rId16"/>
  </p:sldLayoutIdLst>
  <p:txStyles>
    <p:titleStyle>
      <a:lvl1pPr algn="l" defTabSz="914400" rtl="0" eaLnBrk="1" latinLnBrk="0" hangingPunct="1">
        <a:lnSpc>
          <a:spcPct val="90000"/>
        </a:lnSpc>
        <a:spcBef>
          <a:spcPct val="0"/>
        </a:spcBef>
        <a:buNone/>
        <a:defRPr sz="4400" b="1"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video" Target="https://www.youtube.com/embed/nE4OqKRvgiU?feature=oembed" TargetMode="Externa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a:xfrm>
            <a:off x="468359" y="4195482"/>
            <a:ext cx="5489095" cy="1803536"/>
          </a:xfrm>
        </p:spPr>
        <p:txBody>
          <a:bodyPr>
            <a:normAutofit/>
          </a:bodyPr>
          <a:lstStyle/>
          <a:p>
            <a:r>
              <a:rPr lang="en-US" sz="3600" b="1" dirty="0">
                <a:latin typeface="Arial" panose="020B0604020202020204" pitchFamily="34" charset="0"/>
                <a:cs typeface="Arial" panose="020B0604020202020204" pitchFamily="34" charset="0"/>
              </a:rPr>
              <a:t>Lesson 3</a:t>
            </a:r>
          </a:p>
          <a:p>
            <a:r>
              <a:rPr lang="en-US" sz="3200" i="1" dirty="0">
                <a:latin typeface="Arial" panose="020B0604020202020204" pitchFamily="34" charset="0"/>
                <a:cs typeface="Arial" panose="020B0604020202020204" pitchFamily="34" charset="0"/>
              </a:rPr>
              <a:t>My Environment</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7392" r="27392"/>
          <a:stretch/>
        </p:blipFill>
        <p:spPr>
          <a:xfrm>
            <a:off x="7540625" y="0"/>
            <a:ext cx="4651375" cy="6858000"/>
          </a:xfrm>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2 Review</a:t>
            </a:r>
          </a:p>
        </p:txBody>
      </p:sp>
      <p:pic>
        <p:nvPicPr>
          <p:cNvPr id="20" name="Content Placeholder 19" descr="holstein calf laying in hay">
            <a:extLst>
              <a:ext uri="{FF2B5EF4-FFF2-40B4-BE49-F238E27FC236}">
                <a16:creationId xmlns:a16="http://schemas.microsoft.com/office/drawing/2014/main" id="{27D1942E-C50D-9173-8F5F-4904838FAAC6}"/>
              </a:ext>
            </a:extLst>
          </p:cNvPr>
          <p:cNvPicPr>
            <a:picLocks noGrp="1" noChangeAspect="1"/>
          </p:cNvPicPr>
          <p:nvPr>
            <p:ph idx="1"/>
          </p:nvPr>
        </p:nvPicPr>
        <p:blipFill>
          <a:blip r:embed="rId3"/>
          <a:srcRect l="12440" r="13291"/>
          <a:stretch/>
        </p:blipFill>
        <p:spPr>
          <a:xfrm>
            <a:off x="670035" y="1709737"/>
            <a:ext cx="4000001" cy="4039422"/>
          </a:xfrm>
        </p:spPr>
      </p:pic>
      <p:pic>
        <p:nvPicPr>
          <p:cNvPr id="21" name="Content Placeholder 19" descr="calf in barn">
            <a:extLst>
              <a:ext uri="{FF2B5EF4-FFF2-40B4-BE49-F238E27FC236}">
                <a16:creationId xmlns:a16="http://schemas.microsoft.com/office/drawing/2014/main" id="{8A935304-A3C8-DCFC-89D3-716FE6191047}"/>
              </a:ext>
            </a:extLst>
          </p:cNvPr>
          <p:cNvPicPr>
            <a:picLocks noChangeAspect="1"/>
          </p:cNvPicPr>
          <p:nvPr/>
        </p:nvPicPr>
        <p:blipFill>
          <a:blip r:embed="rId4"/>
          <a:srcRect l="22038" r="3246" b="61"/>
          <a:stretch/>
        </p:blipFill>
        <p:spPr>
          <a:xfrm>
            <a:off x="4952999" y="1720247"/>
            <a:ext cx="4026557" cy="4039421"/>
          </a:xfrm>
          <a:prstGeom prst="rect">
            <a:avLst/>
          </a:prstGeom>
        </p:spPr>
      </p:pic>
      <p:pic>
        <p:nvPicPr>
          <p:cNvPr id="23" name="Picture 22" descr="ear tag">
            <a:extLst>
              <a:ext uri="{FF2B5EF4-FFF2-40B4-BE49-F238E27FC236}">
                <a16:creationId xmlns:a16="http://schemas.microsoft.com/office/drawing/2014/main" id="{DEE8A439-4947-1130-A4C3-8267386CB884}"/>
              </a:ext>
            </a:extLst>
          </p:cNvPr>
          <p:cNvPicPr>
            <a:picLocks noChangeAspect="1"/>
          </p:cNvPicPr>
          <p:nvPr/>
        </p:nvPicPr>
        <p:blipFill>
          <a:blip r:embed="rId5"/>
          <a:stretch>
            <a:fillRect/>
          </a:stretch>
        </p:blipFill>
        <p:spPr>
          <a:xfrm>
            <a:off x="9127048" y="1502979"/>
            <a:ext cx="1697954" cy="2228193"/>
          </a:xfrm>
          <a:prstGeom prst="rect">
            <a:avLst/>
          </a:prstGeom>
        </p:spPr>
      </p:pic>
      <p:pic>
        <p:nvPicPr>
          <p:cNvPr id="25" name="Picture 24">
            <a:extLst>
              <a:ext uri="{FF2B5EF4-FFF2-40B4-BE49-F238E27FC236}">
                <a16:creationId xmlns:a16="http://schemas.microsoft.com/office/drawing/2014/main" id="{680CD359-A430-2910-3F74-A12F22B3C27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279117" y="3471041"/>
            <a:ext cx="1697954" cy="2228193"/>
          </a:xfrm>
          <a:prstGeom prst="rect">
            <a:avLst/>
          </a:prstGeom>
        </p:spPr>
      </p:pic>
    </p:spTree>
    <p:extLst>
      <p:ext uri="{BB962C8B-B14F-4D97-AF65-F5344CB8AC3E}">
        <p14:creationId xmlns:p14="http://schemas.microsoft.com/office/powerpoint/2010/main" val="422964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p:nvPr>
        </p:nvSpPr>
        <p:spPr/>
        <p:txBody>
          <a:bodyPr/>
          <a:lstStyle/>
          <a:p>
            <a:r>
              <a:rPr lang="en-US" dirty="0"/>
              <a:t>Where do your cow and calf live?</a:t>
            </a:r>
          </a:p>
        </p:txBody>
      </p:sp>
      <p:pic>
        <p:nvPicPr>
          <p:cNvPr id="3" name="Online Media 2" descr="Adopt-A-Cow: Dairy - Lesson 3: My Living Environment">
            <a:hlinkClick r:id="" action="ppaction://media"/>
            <a:extLst>
              <a:ext uri="{FF2B5EF4-FFF2-40B4-BE49-F238E27FC236}">
                <a16:creationId xmlns:a16="http://schemas.microsoft.com/office/drawing/2014/main" id="{D6889B3E-C1B2-38CA-DADB-F17A501421D3}"/>
              </a:ext>
            </a:extLst>
          </p:cNvPr>
          <p:cNvPicPr>
            <a:picLocks noRot="1" noChangeAspect="1"/>
          </p:cNvPicPr>
          <p:nvPr>
            <a:videoFile r:link="rId1"/>
          </p:nvPr>
        </p:nvPicPr>
        <p:blipFill>
          <a:blip r:embed="rId4"/>
          <a:stretch>
            <a:fillRect/>
          </a:stretch>
        </p:blipFill>
        <p:spPr>
          <a:xfrm>
            <a:off x="2434134" y="1604796"/>
            <a:ext cx="7323732" cy="4137909"/>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Video Review – Cow’s Environment</a:t>
            </a:r>
          </a:p>
        </p:txBody>
      </p:sp>
      <p:pic>
        <p:nvPicPr>
          <p:cNvPr id="9" name="Content Placeholder 8" descr="nose of a cow eating grass">
            <a:extLst>
              <a:ext uri="{FF2B5EF4-FFF2-40B4-BE49-F238E27FC236}">
                <a16:creationId xmlns:a16="http://schemas.microsoft.com/office/drawing/2014/main" id="{4981AFD2-B3B0-0E4F-30E6-DC1DC5966AFC}"/>
              </a:ext>
            </a:extLst>
          </p:cNvPr>
          <p:cNvPicPr>
            <a:picLocks noGrp="1" noChangeAspect="1"/>
          </p:cNvPicPr>
          <p:nvPr>
            <p:ph idx="1"/>
          </p:nvPr>
        </p:nvPicPr>
        <p:blipFill>
          <a:blip r:embed="rId3"/>
          <a:stretch>
            <a:fillRect/>
          </a:stretch>
        </p:blipFill>
        <p:spPr>
          <a:xfrm>
            <a:off x="580571" y="1651454"/>
            <a:ext cx="3672115" cy="2451997"/>
          </a:xfrm>
        </p:spPr>
      </p:pic>
      <p:pic>
        <p:nvPicPr>
          <p:cNvPr id="10" name="Content Placeholder 8" descr="black cow with white feet drinking water from tank">
            <a:extLst>
              <a:ext uri="{FF2B5EF4-FFF2-40B4-BE49-F238E27FC236}">
                <a16:creationId xmlns:a16="http://schemas.microsoft.com/office/drawing/2014/main" id="{846316D4-1A18-523F-EEE7-33D35D99859F}"/>
              </a:ext>
            </a:extLst>
          </p:cNvPr>
          <p:cNvPicPr>
            <a:picLocks noChangeAspect="1"/>
          </p:cNvPicPr>
          <p:nvPr/>
        </p:nvPicPr>
        <p:blipFill>
          <a:blip r:embed="rId4"/>
          <a:srcRect/>
          <a:stretch/>
        </p:blipFill>
        <p:spPr>
          <a:xfrm>
            <a:off x="2438400" y="3355226"/>
            <a:ext cx="3672115" cy="2447144"/>
          </a:xfrm>
          <a:prstGeom prst="rect">
            <a:avLst/>
          </a:prstGeom>
        </p:spPr>
      </p:pic>
      <p:pic>
        <p:nvPicPr>
          <p:cNvPr id="11" name="Content Placeholder 8" descr="barns on a farm">
            <a:extLst>
              <a:ext uri="{FF2B5EF4-FFF2-40B4-BE49-F238E27FC236}">
                <a16:creationId xmlns:a16="http://schemas.microsoft.com/office/drawing/2014/main" id="{6B1389FB-7DDF-6853-AB12-03268CB93C59}"/>
              </a:ext>
            </a:extLst>
          </p:cNvPr>
          <p:cNvPicPr>
            <a:picLocks noChangeAspect="1"/>
          </p:cNvPicPr>
          <p:nvPr/>
        </p:nvPicPr>
        <p:blipFill>
          <a:blip r:embed="rId5"/>
          <a:srcRect l="-1" t="13112" r="-1" b="40232"/>
          <a:stretch/>
        </p:blipFill>
        <p:spPr>
          <a:xfrm>
            <a:off x="6240238" y="1596571"/>
            <a:ext cx="3484333" cy="2438400"/>
          </a:xfrm>
          <a:prstGeom prst="rect">
            <a:avLst/>
          </a:prstGeom>
        </p:spPr>
      </p:pic>
      <p:pic>
        <p:nvPicPr>
          <p:cNvPr id="12" name="Content Placeholder 8" descr="milking parlor">
            <a:extLst>
              <a:ext uri="{FF2B5EF4-FFF2-40B4-BE49-F238E27FC236}">
                <a16:creationId xmlns:a16="http://schemas.microsoft.com/office/drawing/2014/main" id="{4A68E264-BCE9-4BFA-A891-24C7CC2C6E7F}"/>
              </a:ext>
            </a:extLst>
          </p:cNvPr>
          <p:cNvPicPr>
            <a:picLocks noChangeAspect="1"/>
          </p:cNvPicPr>
          <p:nvPr/>
        </p:nvPicPr>
        <p:blipFill>
          <a:blip r:embed="rId6"/>
          <a:srcRect/>
          <a:stretch/>
        </p:blipFill>
        <p:spPr>
          <a:xfrm>
            <a:off x="8182429" y="3354985"/>
            <a:ext cx="3672115" cy="2447627"/>
          </a:xfrm>
          <a:prstGeom prst="rect">
            <a:avLst/>
          </a:prstGeom>
        </p:spPr>
      </p:pic>
    </p:spTree>
    <p:extLst>
      <p:ext uri="{BB962C8B-B14F-4D97-AF65-F5344CB8AC3E}">
        <p14:creationId xmlns:p14="http://schemas.microsoft.com/office/powerpoint/2010/main" val="378057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Design an Environment</a:t>
            </a:r>
          </a:p>
        </p:txBody>
      </p:sp>
      <p:pic>
        <p:nvPicPr>
          <p:cNvPr id="5" name="Content Placeholder 4" descr="barn in a green field">
            <a:extLst>
              <a:ext uri="{FF2B5EF4-FFF2-40B4-BE49-F238E27FC236}">
                <a16:creationId xmlns:a16="http://schemas.microsoft.com/office/drawing/2014/main" id="{A2DED5EC-A807-02F0-90FC-D59B399AB07C}"/>
              </a:ext>
            </a:extLst>
          </p:cNvPr>
          <p:cNvPicPr>
            <a:picLocks noGrp="1" noChangeAspect="1"/>
          </p:cNvPicPr>
          <p:nvPr>
            <p:ph idx="1"/>
          </p:nvPr>
        </p:nvPicPr>
        <p:blipFill>
          <a:blip r:embed="rId2"/>
          <a:srcRect t="15040" b="11322"/>
          <a:stretch/>
        </p:blipFill>
        <p:spPr>
          <a:xfrm>
            <a:off x="2345477" y="1620645"/>
            <a:ext cx="7501046" cy="4150587"/>
          </a:xfrm>
        </p:spPr>
      </p:pic>
    </p:spTree>
    <p:extLst>
      <p:ext uri="{BB962C8B-B14F-4D97-AF65-F5344CB8AC3E}">
        <p14:creationId xmlns:p14="http://schemas.microsoft.com/office/powerpoint/2010/main" val="2243856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6B501-04DC-581E-C0B9-FDC72940CA8B}"/>
              </a:ext>
            </a:extLst>
          </p:cNvPr>
          <p:cNvSpPr>
            <a:spLocks noGrp="1"/>
          </p:cNvSpPr>
          <p:nvPr>
            <p:ph type="title" idx="4294967295"/>
          </p:nvPr>
        </p:nvSpPr>
        <p:spPr>
          <a:xfrm>
            <a:off x="838200" y="1037786"/>
            <a:ext cx="10515600" cy="1325563"/>
          </a:xfrm>
        </p:spPr>
        <p:txBody>
          <a:bodyPr anchor="b">
            <a:normAutofit/>
          </a:bodyPr>
          <a:lstStyle/>
          <a:p>
            <a:r>
              <a:rPr lang="en-US" sz="800" dirty="0">
                <a:solidFill>
                  <a:schemeClr val="bg1"/>
                </a:solidFill>
              </a:rPr>
              <a:t>And Justice for All</a:t>
            </a:r>
            <a:r>
              <a:rPr lang="en-US" sz="800" baseline="0" dirty="0">
                <a:solidFill>
                  <a:schemeClr val="bg1"/>
                </a:solidFill>
              </a:rPr>
              <a:t> - English</a:t>
            </a:r>
            <a:endParaRPr lang="en-US" sz="800" dirty="0">
              <a:solidFill>
                <a:schemeClr val="bg1"/>
              </a:solidFill>
            </a:endParaRPr>
          </a:p>
        </p:txBody>
      </p:sp>
    </p:spTree>
    <p:extLst>
      <p:ext uri="{BB962C8B-B14F-4D97-AF65-F5344CB8AC3E}">
        <p14:creationId xmlns:p14="http://schemas.microsoft.com/office/powerpoint/2010/main" val="2252790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DFB1F-1FEB-9608-5894-686E493A0E44}"/>
              </a:ext>
            </a:extLst>
          </p:cNvPr>
          <p:cNvSpPr>
            <a:spLocks noGrp="1"/>
          </p:cNvSpPr>
          <p:nvPr>
            <p:ph type="title" idx="4294967295"/>
          </p:nvPr>
        </p:nvSpPr>
        <p:spPr>
          <a:xfrm>
            <a:off x="838200" y="1048296"/>
            <a:ext cx="10515600" cy="1325563"/>
          </a:xfrm>
        </p:spPr>
        <p:txBody>
          <a:bodyPr anchor="b">
            <a:normAutofit/>
          </a:bodyPr>
          <a:lstStyle/>
          <a:p>
            <a:r>
              <a:rPr lang="en-US" sz="800" dirty="0">
                <a:solidFill>
                  <a:schemeClr val="bg1"/>
                </a:solidFill>
              </a:rPr>
              <a:t>And Justice for All - Spanish</a:t>
            </a:r>
          </a:p>
        </p:txBody>
      </p:sp>
    </p:spTree>
    <p:extLst>
      <p:ext uri="{BB962C8B-B14F-4D97-AF65-F5344CB8AC3E}">
        <p14:creationId xmlns:p14="http://schemas.microsoft.com/office/powerpoint/2010/main" val="2059801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0044-AdoptACow-Beef-PPT-Template" id="{2354B3C4-BF88-5640-B539-852684CEC138}" vid="{A5F9DAC9-30B9-BA42-89CE-F07F26C001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236</TotalTime>
  <Words>142</Words>
  <Application>Microsoft Macintosh PowerPoint</Application>
  <PresentationFormat>Widescreen</PresentationFormat>
  <Paragraphs>29</Paragraphs>
  <Slides>7</Slides>
  <Notes>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Noto Serif</vt:lpstr>
      <vt:lpstr>Palatino</vt:lpstr>
      <vt:lpstr>Office Theme</vt:lpstr>
      <vt:lpstr>Adopt-A-Cow: Dairy</vt:lpstr>
      <vt:lpstr>Lesson 2 Review</vt:lpstr>
      <vt:lpstr>Where do your cow and calf live?</vt:lpstr>
      <vt:lpstr>Video Review – Cow’s Environment</vt:lpstr>
      <vt:lpstr>Design an Environment</vt:lpstr>
      <vt:lpstr>And Justice for All - English</vt:lpstr>
      <vt:lpstr>And Justice for All - Spanish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Cartney, Shelly</dc:creator>
  <cp:lastModifiedBy>Cartney, Shelly</cp:lastModifiedBy>
  <cp:revision>14</cp:revision>
  <dcterms:created xsi:type="dcterms:W3CDTF">2024-07-19T18:33:50Z</dcterms:created>
  <dcterms:modified xsi:type="dcterms:W3CDTF">2024-10-09T20:34:24Z</dcterms:modified>
</cp:coreProperties>
</file>